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61" r:id="rId3"/>
    <p:sldId id="262" r:id="rId4"/>
    <p:sldId id="258" r:id="rId5"/>
    <p:sldId id="259" r:id="rId6"/>
    <p:sldId id="260" r:id="rId7"/>
    <p:sldId id="268" r:id="rId8"/>
    <p:sldId id="270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mosquito\s63026\!workgrp\silv%20practices\powelson\work\LBIP\planning\fft\planning\Species\FFT%20Indicators%20as%20of%20July%203%202013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mosquito\s63026\!workgrp\silv%20practices\powelson\work\LBIP\planning\fft\planning\Species\FFT%20Indicators%20as%20of%20July%203%20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Area planted with more than 1 species</a:t>
            </a:r>
          </a:p>
        </c:rich>
      </c:tx>
      <c:layout>
        <c:manualLayout>
          <c:xMode val="edge"/>
          <c:yMode val="edge"/>
          <c:x val="0.29574224449912329"/>
          <c:y val="2.8927117497671007E-2"/>
        </c:manualLayout>
      </c:layout>
    </c:title>
    <c:plotArea>
      <c:layout>
        <c:manualLayout>
          <c:layoutTarget val="inner"/>
          <c:xMode val="edge"/>
          <c:yMode val="edge"/>
          <c:x val="8.1719624200246116E-2"/>
          <c:y val="0.15759542239423482"/>
          <c:w val="0.89407111088605862"/>
          <c:h val="0.73625350326971861"/>
        </c:manualLayout>
      </c:layout>
      <c:lineChart>
        <c:grouping val="standard"/>
        <c:ser>
          <c:idx val="1"/>
          <c:order val="0"/>
          <c:spPr>
            <a:ln w="50800">
              <a:solidFill>
                <a:srgbClr val="009644"/>
              </a:solidFill>
            </a:ln>
          </c:spPr>
          <c:marker>
            <c:symbol val="none"/>
          </c:marker>
          <c:cat>
            <c:numRef>
              <c:f>Summary!$M$30:$T$30</c:f>
              <c:numCache>
                <c:formatCode>General</c:formatCode>
                <c:ptCount val="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</c:numCache>
            </c:numRef>
          </c:cat>
          <c:val>
            <c:numRef>
              <c:f>Summary!$M$39:$T$39</c:f>
              <c:numCache>
                <c:formatCode>0%</c:formatCode>
                <c:ptCount val="8"/>
                <c:pt idx="0">
                  <c:v>0.90351845041069012</c:v>
                </c:pt>
                <c:pt idx="1">
                  <c:v>0.80056749087961021</c:v>
                </c:pt>
                <c:pt idx="2">
                  <c:v>0.9489752624103015</c:v>
                </c:pt>
                <c:pt idx="3">
                  <c:v>0.97035794183445145</c:v>
                </c:pt>
                <c:pt idx="4">
                  <c:v>0.95081766917293176</c:v>
                </c:pt>
                <c:pt idx="5">
                  <c:v>0.94333311631238004</c:v>
                </c:pt>
                <c:pt idx="6">
                  <c:v>0.86691025201440175</c:v>
                </c:pt>
                <c:pt idx="7">
                  <c:v>0.93059699081304059</c:v>
                </c:pt>
              </c:numCache>
            </c:numRef>
          </c:val>
        </c:ser>
        <c:marker val="1"/>
        <c:axId val="77462144"/>
        <c:axId val="77496704"/>
      </c:lineChart>
      <c:catAx>
        <c:axId val="774621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7496704"/>
        <c:crosses val="autoZero"/>
        <c:auto val="1"/>
        <c:lblAlgn val="ctr"/>
        <c:lblOffset val="100"/>
      </c:catAx>
      <c:valAx>
        <c:axId val="77496704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7462144"/>
        <c:crosses val="autoZero"/>
        <c:crossBetween val="midCat"/>
        <c:majorUnit val="0.2"/>
      </c:valAx>
      <c:spPr>
        <a:solidFill>
          <a:schemeClr val="bg1">
            <a:lumMod val="95000"/>
            <a:alpha val="70000"/>
          </a:schemeClr>
        </a:solidFill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% Composition of the Inventory Label by the Dominant Species</a:t>
            </a:r>
          </a:p>
        </c:rich>
      </c:tx>
      <c:layout>
        <c:manualLayout>
          <c:xMode val="edge"/>
          <c:yMode val="edge"/>
          <c:x val="0.14800079478950159"/>
          <c:y val="4.8764508832000439E-2"/>
        </c:manualLayout>
      </c:layout>
    </c:title>
    <c:plotArea>
      <c:layout>
        <c:manualLayout>
          <c:layoutTarget val="inner"/>
          <c:xMode val="edge"/>
          <c:yMode val="edge"/>
          <c:x val="6.6972244266250397E-2"/>
          <c:y val="0.17596026416665744"/>
          <c:w val="0.8984598571760547"/>
          <c:h val="0.73939343275491032"/>
        </c:manualLayout>
      </c:layout>
      <c:lineChart>
        <c:grouping val="standard"/>
        <c:ser>
          <c:idx val="1"/>
          <c:order val="0"/>
          <c:spPr>
            <a:ln w="57150">
              <a:solidFill>
                <a:srgbClr val="009644"/>
              </a:solidFill>
            </a:ln>
          </c:spPr>
          <c:marker>
            <c:symbol val="none"/>
          </c:marker>
          <c:cat>
            <c:numRef>
              <c:f>Summary!$D$94:$D$100</c:f>
              <c:numCache>
                <c:formatCode>General</c:formatCode>
                <c:ptCount val="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</c:numCache>
            </c:numRef>
          </c:cat>
          <c:val>
            <c:numRef>
              <c:f>Summary!$E$94:$E$100</c:f>
              <c:numCache>
                <c:formatCode>General</c:formatCode>
                <c:ptCount val="7"/>
                <c:pt idx="0">
                  <c:v>70.069999999999993</c:v>
                </c:pt>
                <c:pt idx="1">
                  <c:v>66.709999999999994</c:v>
                </c:pt>
                <c:pt idx="2">
                  <c:v>68.81</c:v>
                </c:pt>
                <c:pt idx="3">
                  <c:v>64.52</c:v>
                </c:pt>
                <c:pt idx="4">
                  <c:v>63.43</c:v>
                </c:pt>
                <c:pt idx="5">
                  <c:v>65.430000000000007</c:v>
                </c:pt>
                <c:pt idx="6">
                  <c:v>67.510000000000005</c:v>
                </c:pt>
              </c:numCache>
            </c:numRef>
          </c:val>
        </c:ser>
        <c:marker val="1"/>
        <c:axId val="77927936"/>
        <c:axId val="77929472"/>
      </c:lineChart>
      <c:catAx>
        <c:axId val="779279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7929472"/>
        <c:crosses val="autoZero"/>
        <c:auto val="1"/>
        <c:lblAlgn val="ctr"/>
        <c:lblOffset val="100"/>
      </c:catAx>
      <c:valAx>
        <c:axId val="77929472"/>
        <c:scaling>
          <c:orientation val="minMax"/>
          <c:max val="10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7927936"/>
        <c:crosses val="autoZero"/>
        <c:crossBetween val="midCat"/>
        <c:majorUnit val="20"/>
      </c:valAx>
      <c:spPr>
        <a:solidFill>
          <a:schemeClr val="bg1">
            <a:lumMod val="95000"/>
          </a:schemeClr>
        </a:solidFill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0.07692</cdr:x>
      <cdr:y>0.29787</cdr:y>
    </cdr:from>
    <cdr:to>
      <cdr:x>0.97278</cdr:x>
      <cdr:y>0.89362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609600" y="1066800"/>
          <a:ext cx="7099512" cy="2133600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>
            <a:alpha val="50000"/>
          </a:srgbClr>
        </a:solidFill>
        <a:ln xmlns:a="http://schemas.openxmlformats.org/drawingml/2006/main">
          <a:solidFill>
            <a:srgbClr val="FF0000">
              <a:alpha val="0"/>
            </a:srgb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0.06628</cdr:x>
      <cdr:y>0.17696</cdr:y>
    </cdr:from>
    <cdr:to>
      <cdr:x>0.96689</cdr:x>
      <cdr:y>0.38877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389467" y="558799"/>
          <a:ext cx="5291665" cy="668867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>
            <a:alpha val="50000"/>
          </a:srgbClr>
        </a:solidFill>
        <a:ln xmlns:a="http://schemas.openxmlformats.org/drawingml/2006/main">
          <a:solidFill>
            <a:srgbClr val="FF0000">
              <a:alpha val="0"/>
            </a:srgb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2C4EF-A6A9-4AC2-9A2F-3F414745699B}" type="datetimeFigureOut">
              <a:rPr lang="en-CA" smtClean="0"/>
              <a:t>2013-09-05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BCA73-6C6F-48F5-883C-65EACB63C14E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‘Early Sow’ Stock Types</a:t>
            </a:r>
          </a:p>
          <a:p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 + 0 ‐ Yellow Cedar (</a:t>
            </a:r>
            <a:r>
              <a:rPr lang="en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Yc</a:t>
            </a: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seedlings or cuttings</a:t>
            </a:r>
          </a:p>
          <a:p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 + 0 ‐ White Pine (Pw)</a:t>
            </a:r>
          </a:p>
          <a:p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 + 0 ‐ </a:t>
            </a:r>
            <a:r>
              <a:rPr lang="en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Amabilis</a:t>
            </a: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Fir (</a:t>
            </a:r>
            <a:r>
              <a:rPr lang="en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</a:t>
            </a: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 + 0 ‐ Subalpine fir (</a:t>
            </a:r>
            <a:r>
              <a:rPr lang="en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</a:t>
            </a: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1 + 0 ‐ Noble fir (</a:t>
            </a:r>
            <a:r>
              <a:rPr lang="en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Bn</a:t>
            </a: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All species and </a:t>
            </a:r>
            <a:r>
              <a:rPr lang="en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stocktypes</a:t>
            </a: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planting in 2014 summer or 2014 fall</a:t>
            </a:r>
          </a:p>
          <a:p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species and </a:t>
            </a:r>
            <a:r>
              <a:rPr lang="en-CA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stocktypes</a:t>
            </a:r>
            <a:r>
              <a:rPr lang="en-CA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transplanting in 2014 summer (half year transplants)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BCA73-6C6F-48F5-883C-65EACB63C14E}" type="slidenum">
              <a:rPr lang="en-CA" smtClean="0"/>
              <a:t>2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aredServices_PowerPoint_LtBkgd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1587367"/>
          </a:xfrm>
          <a:prstGeom prst="rect">
            <a:avLst/>
          </a:prstGeom>
          <a:noFill/>
        </p:spPr>
      </p:pic>
      <p:sp>
        <p:nvSpPr>
          <p:cNvPr id="130051" name="Rectangle 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D2D6EC-F241-415C-A3E7-4F47908D36FC}" type="slidenum">
              <a:rPr lang="en-CA"/>
              <a:pPr/>
              <a:t>‹#›</a:t>
            </a:fld>
            <a:endParaRPr lang="en-CA" dirty="0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0E44-AD6B-4ABB-86F6-7256C4147640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3C0A-FE4A-4495-A920-AB5C92A874F2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A5548-DC89-4988-8787-E2A72C1F8608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90AA0-1223-4665-AFFC-0139DCAAF47B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A6C93-6223-41E9-801F-71823497A68A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FC052-E7D6-4347-9311-85B49B930694}" type="datetimeFigureOut">
              <a:rPr lang="en-CA" smtClean="0"/>
              <a:pPr/>
              <a:t>2013-09-05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E748-3EA6-458D-AD2E-66A74D4812A9}" type="datetimeFigureOut">
              <a:rPr lang="en-US" smtClean="0"/>
              <a:pPr/>
              <a:t>9/5/2013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25BBE-D9DB-4BCC-8B83-89BEDF0D08C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/>
              <a:pPr/>
              <a:t>‹#›</a:t>
            </a:fld>
            <a:endParaRPr lang="en-CA" dirty="0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pic>
        <p:nvPicPr>
          <p:cNvPr id="9" name="Picture 8" descr="flnro_pp_banner_962x167_sunrise.jp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1587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Photos\Planting\Planters on rocks2_LeonCascades_Duncan_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92964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4000" dirty="0" smtClean="0"/>
              <a:t>Forests For Tomorrow</a:t>
            </a:r>
            <a:br>
              <a:rPr lang="en-CA" sz="4000" dirty="0" smtClean="0"/>
            </a:br>
            <a:r>
              <a:rPr lang="en-CA" sz="3200" dirty="0" smtClean="0"/>
              <a:t>Species and sowing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4495800" y="1676400"/>
            <a:ext cx="6400800" cy="1752600"/>
          </a:xfrm>
        </p:spPr>
        <p:txBody>
          <a:bodyPr/>
          <a:lstStyle/>
          <a:p>
            <a:pPr algn="r"/>
            <a:r>
              <a:rPr lang="en-CA" sz="1400" dirty="0" smtClean="0"/>
              <a:t>Provincial Meeting</a:t>
            </a:r>
          </a:p>
          <a:p>
            <a:pPr algn="r"/>
            <a:r>
              <a:rPr lang="en-CA" sz="1400" dirty="0" smtClean="0"/>
              <a:t>September 18, 2013</a:t>
            </a:r>
          </a:p>
          <a:p>
            <a:pPr algn="r"/>
            <a:r>
              <a:rPr lang="en-CA" sz="1400" dirty="0" smtClean="0"/>
              <a:t>Allan Powelson</a:t>
            </a:r>
            <a:endParaRPr lang="en-CA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7239000"/>
            <a:ext cx="2005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chemeClr val="bg1"/>
                </a:solidFill>
              </a:rPr>
              <a:t>Photo by Leon Duncan</a:t>
            </a:r>
            <a:endParaRPr lang="en-CA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240486" y="5867400"/>
            <a:ext cx="875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Strongly encourage the use of </a:t>
            </a:r>
            <a:r>
              <a:rPr lang="en-CA" dirty="0" err="1" smtClean="0"/>
              <a:t>Plantwizard</a:t>
            </a:r>
            <a:r>
              <a:rPr lang="en-CA" dirty="0" smtClean="0"/>
              <a:t> to assist in Sowing and planting planning</a:t>
            </a:r>
            <a:endParaRPr lang="en-CA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582" y="1752600"/>
            <a:ext cx="894521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057400"/>
            <a:ext cx="8534400" cy="1752600"/>
          </a:xfrm>
        </p:spPr>
        <p:txBody>
          <a:bodyPr/>
          <a:lstStyle/>
          <a:p>
            <a:pPr marL="225425" indent="-225425" algn="l">
              <a:buFont typeface="Arial" pitchFamily="34" charset="0"/>
              <a:buChar char="•"/>
            </a:pPr>
            <a:r>
              <a:rPr lang="en-CA" b="1" dirty="0" smtClean="0">
                <a:solidFill>
                  <a:schemeClr val="tx1"/>
                </a:solidFill>
              </a:rPr>
              <a:t>Target of 20 Million seedlings for planting in 2015/16 </a:t>
            </a:r>
          </a:p>
          <a:p>
            <a:pPr marL="225425" indent="-225425" algn="l">
              <a:buFont typeface="Arial" pitchFamily="34" charset="0"/>
              <a:buChar char="•"/>
            </a:pPr>
            <a:endParaRPr lang="en-CA" dirty="0" smtClean="0">
              <a:solidFill>
                <a:schemeClr val="tx1"/>
              </a:solidFill>
            </a:endParaRPr>
          </a:p>
          <a:p>
            <a:pPr marL="569913" lvl="1" indent="-112713" algn="l">
              <a:buFont typeface="Arial" pitchFamily="34" charset="0"/>
              <a:buChar char="•"/>
            </a:pPr>
            <a:r>
              <a:rPr lang="en-CA" dirty="0" smtClean="0">
                <a:solidFill>
                  <a:schemeClr val="tx1"/>
                </a:solidFill>
              </a:rPr>
              <a:t>Must take into consideration sowing of summer stock in 2014 (historically 1.5 million)</a:t>
            </a:r>
          </a:p>
          <a:p>
            <a:pPr marL="569913" lvl="1" indent="-112713" algn="l">
              <a:buFont typeface="Arial" pitchFamily="34" charset="0"/>
              <a:buChar char="•"/>
            </a:pPr>
            <a:endParaRPr lang="en-CA" dirty="0" smtClean="0">
              <a:solidFill>
                <a:schemeClr val="tx1"/>
              </a:solidFill>
            </a:endParaRPr>
          </a:p>
          <a:p>
            <a:pPr marL="569913" lvl="1" indent="-112713" algn="l">
              <a:buFont typeface="Arial" pitchFamily="34" charset="0"/>
              <a:buChar char="•"/>
            </a:pPr>
            <a:r>
              <a:rPr lang="en-CA" dirty="0" smtClean="0">
                <a:solidFill>
                  <a:schemeClr val="tx1"/>
                </a:solidFill>
              </a:rPr>
              <a:t>FFT is striving to be a leader in species and density management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71600"/>
            <a:ext cx="7772400" cy="609600"/>
          </a:xfrm>
        </p:spPr>
        <p:txBody>
          <a:bodyPr/>
          <a:lstStyle/>
          <a:p>
            <a:r>
              <a:rPr lang="en-CA" sz="3200" dirty="0" smtClean="0"/>
              <a:t>Species management and density targets</a:t>
            </a:r>
            <a:endParaRPr lang="en-CA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305800" cy="4495800"/>
          </a:xfrm>
        </p:spPr>
        <p:txBody>
          <a:bodyPr/>
          <a:lstStyle/>
          <a:p>
            <a:pPr algn="l"/>
            <a:r>
              <a:rPr lang="en-CA" sz="1800" b="1" dirty="0" smtClean="0">
                <a:solidFill>
                  <a:schemeClr val="tx1"/>
                </a:solidFill>
              </a:rPr>
              <a:t>Objectives of the FFT management of tree species composition</a:t>
            </a: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Species mixtures will be planted</a:t>
            </a:r>
            <a:r>
              <a:rPr lang="en-US" sz="1600" dirty="0" smtClean="0"/>
              <a:t>, 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Where appropriate, and to the degree reasonable: </a:t>
            </a:r>
          </a:p>
          <a:p>
            <a:pPr marL="973138" lvl="2" indent="-58738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areas will be planted with a mixture of desirable species; and </a:t>
            </a:r>
          </a:p>
          <a:p>
            <a:pPr marL="973138" lvl="2" indent="-58738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on sites with more than one "preferred" species, more than one preferred species (and, where practicable, all of the preferred species) will be planted. </a:t>
            </a: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Species management decisions will be informed by forest-level analysis. </a:t>
            </a:r>
          </a:p>
          <a:p>
            <a:pPr marL="511175" lvl="1" indent="-53975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FFT species management will be informed by analyses of the long-term, forest-level impact of species choices, where these analyses are available. </a:t>
            </a: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Cumulative impacts, and impacts at the landscape scale, will be considered</a:t>
            </a:r>
            <a:r>
              <a:rPr lang="en-US" sz="1600" dirty="0" smtClean="0"/>
              <a:t>. </a:t>
            </a:r>
          </a:p>
          <a:p>
            <a:pPr marL="569913" lvl="1" indent="-112713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Where appropriate, and to the degree practical, FFT will work to improve watershed and landscape composition. </a:t>
            </a:r>
          </a:p>
          <a:p>
            <a:pPr marL="569913" lvl="1" indent="-112713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Where young stand composition is known to deviate from natural composition (as a result of past management), FFT treatments will help to re-establish natural composition. </a:t>
            </a:r>
          </a:p>
          <a:p>
            <a:pPr algn="l"/>
            <a:r>
              <a:rPr lang="en-US" sz="1600" dirty="0" smtClean="0">
                <a:solidFill>
                  <a:schemeClr val="tx1"/>
                </a:solidFill>
              </a:rPr>
              <a:t>Density management will optimize productivity, future product value, and resiliency of the forest at a stand and landscape level</a:t>
            </a:r>
            <a:r>
              <a:rPr lang="en-US" sz="1600" dirty="0" smtClean="0"/>
              <a:t>. </a:t>
            </a:r>
          </a:p>
          <a:p>
            <a:pPr algn="l"/>
            <a:endParaRPr lang="en-C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762000"/>
          </a:xfrm>
        </p:spPr>
        <p:txBody>
          <a:bodyPr/>
          <a:lstStyle/>
          <a:p>
            <a:r>
              <a:rPr lang="en-US" sz="3200" b="1" dirty="0" smtClean="0"/>
              <a:t>FFT Species and Density Indicators</a:t>
            </a:r>
            <a:endParaRPr lang="en-CA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133600"/>
            <a:ext cx="8458200" cy="4419600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Percent of area planted with more than one tree species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Opening area weighted mean dominant species percent in the inventory label at establishment, regeneration delay, and free growing.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Percent of area in a management unit planted with a single species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Percent of area post-treatment stand composition that is single species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Average opening well-spaced density at establishment, regeneration delay, and free growing. </a:t>
            </a:r>
          </a:p>
          <a:p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00201"/>
            <a:ext cx="7772400" cy="609600"/>
          </a:xfrm>
        </p:spPr>
        <p:txBody>
          <a:bodyPr/>
          <a:lstStyle/>
          <a:p>
            <a:r>
              <a:rPr lang="en-CA" sz="3200" dirty="0" smtClean="0"/>
              <a:t>Species and Density Targets</a:t>
            </a:r>
            <a:endParaRPr lang="en-CA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209800"/>
            <a:ext cx="8382000" cy="4191000"/>
          </a:xfrm>
        </p:spPr>
        <p:txBody>
          <a:bodyPr/>
          <a:lstStyle/>
          <a:p>
            <a:pPr marL="166688" indent="-166688" algn="l">
              <a:buFont typeface="Arial" pitchFamily="34" charset="0"/>
              <a:buChar char="•"/>
            </a:pPr>
            <a:r>
              <a:rPr lang="en-US" sz="1100" i="1" dirty="0" smtClean="0">
                <a:solidFill>
                  <a:srgbClr val="FF0000"/>
                </a:solidFill>
              </a:rPr>
              <a:t>Professional decisions to deviate from the objective will be recognized in those situations where it is ecologically appropriate (i.e. forest health- rusts, frost, weevil, root rot, the site being a complex of more than 1 site series, etc). </a:t>
            </a:r>
          </a:p>
          <a:p>
            <a:pPr marL="166688" lvl="0" indent="-166688" algn="l">
              <a:buFont typeface="Arial" pitchFamily="34" charset="0"/>
              <a:buChar char="•"/>
            </a:pPr>
            <a:r>
              <a:rPr lang="en-CA" sz="1600" dirty="0" smtClean="0">
                <a:solidFill>
                  <a:schemeClr val="tx1"/>
                </a:solidFill>
              </a:rPr>
              <a:t>80 % of the area planted within a management unit, where funded by FFT, should have more than one species in the </a:t>
            </a:r>
            <a:r>
              <a:rPr lang="en-CA" sz="1600" dirty="0" err="1" smtClean="0">
                <a:solidFill>
                  <a:schemeClr val="tx1"/>
                </a:solidFill>
              </a:rPr>
              <a:t>silviculture</a:t>
            </a:r>
            <a:r>
              <a:rPr lang="en-CA" sz="1600" dirty="0" smtClean="0">
                <a:solidFill>
                  <a:schemeClr val="tx1"/>
                </a:solidFill>
              </a:rPr>
              <a:t> label at the time of establishment </a:t>
            </a:r>
          </a:p>
          <a:p>
            <a:pPr marL="166688" indent="-166688" algn="l">
              <a:buFont typeface="Arial" pitchFamily="34" charset="0"/>
              <a:buChar char="•"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166688" indent="-166688" algn="l"/>
            <a:endParaRPr lang="en-US" sz="2000" dirty="0" smtClean="0">
              <a:solidFill>
                <a:schemeClr val="tx1"/>
              </a:solidFill>
            </a:endParaRPr>
          </a:p>
          <a:p>
            <a:pPr algn="l"/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6</a:t>
            </a:fld>
            <a:endParaRPr lang="en-CA"/>
          </a:p>
        </p:txBody>
      </p:sp>
      <p:graphicFrame>
        <p:nvGraphicFramePr>
          <p:cNvPr id="5" name="Chart 4"/>
          <p:cNvGraphicFramePr/>
          <p:nvPr/>
        </p:nvGraphicFramePr>
        <p:xfrm>
          <a:off x="609600" y="3048000"/>
          <a:ext cx="79248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7</a:t>
            </a:fld>
            <a:endParaRPr lang="en-CA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381000" y="2209800"/>
            <a:ext cx="8382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66688" indent="-166688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1600" dirty="0" smtClean="0"/>
              <a:t>In ecosystems with more than one preferred species, where practicable, no one species should comprise more that 70% of the composition of the inventory label of an opening area at establishment, regeneration delay, and at free growing.</a:t>
            </a:r>
          </a:p>
          <a:p>
            <a:pPr marL="166688" marR="0" lvl="0" indent="-1666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66688" marR="0" lvl="0" indent="-1666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457200" y="2971800"/>
          <a:ext cx="79248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381000" y="2209800"/>
            <a:ext cx="8382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66688" indent="-166688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1600" dirty="0" smtClean="0"/>
              <a:t>Establishment and regeneration delay density management target well-spaced stocking of, at least, 1200 </a:t>
            </a:r>
            <a:r>
              <a:rPr lang="en-CA" sz="1600" dirty="0" err="1" smtClean="0"/>
              <a:t>sph</a:t>
            </a:r>
            <a:r>
              <a:rPr lang="en-CA" sz="1600" dirty="0" smtClean="0"/>
              <a:t> (interior) and 900 </a:t>
            </a:r>
            <a:r>
              <a:rPr lang="en-CA" sz="1600" dirty="0" err="1" smtClean="0"/>
              <a:t>sph</a:t>
            </a:r>
            <a:r>
              <a:rPr lang="en-CA" sz="1600" dirty="0" smtClean="0"/>
              <a:t> (coast) for non-</a:t>
            </a:r>
            <a:r>
              <a:rPr lang="en-CA" sz="1600" dirty="0" err="1" smtClean="0"/>
              <a:t>lodgepole</a:t>
            </a:r>
            <a:r>
              <a:rPr lang="en-CA" sz="1600" dirty="0" smtClean="0"/>
              <a:t> pine dominated stands and, at least, 2000 </a:t>
            </a:r>
            <a:r>
              <a:rPr lang="en-CA" sz="1600" dirty="0" err="1" smtClean="0"/>
              <a:t>sph</a:t>
            </a:r>
            <a:r>
              <a:rPr lang="en-CA" sz="1600" dirty="0" smtClean="0"/>
              <a:t> for </a:t>
            </a:r>
            <a:r>
              <a:rPr lang="en-CA" sz="1600" dirty="0" err="1" smtClean="0"/>
              <a:t>lodgepole</a:t>
            </a:r>
            <a:r>
              <a:rPr lang="en-CA" sz="1600" dirty="0" smtClean="0"/>
              <a:t> pine dominated stands (i.e. &gt; 50 % of the species mix is </a:t>
            </a:r>
            <a:r>
              <a:rPr lang="en-CA" sz="1600" dirty="0" err="1" smtClean="0"/>
              <a:t>lodgepole</a:t>
            </a:r>
            <a:r>
              <a:rPr lang="en-CA" sz="1600" dirty="0" smtClean="0"/>
              <a:t> pine) at free growing declaration. </a:t>
            </a:r>
          </a:p>
          <a:p>
            <a:pPr marL="166688" indent="-166688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66688" marR="0" lvl="0" indent="-1666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10243" name="Picture 3" descr="C:\Users\apowelso\AppData\Local\Microsoft\Windows\Temporary Internet Files\Content.Outlook\OIKBP3VL\pine2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76600"/>
            <a:ext cx="91440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00201"/>
            <a:ext cx="7772400" cy="685800"/>
          </a:xfrm>
        </p:spPr>
        <p:txBody>
          <a:bodyPr/>
          <a:lstStyle/>
          <a:p>
            <a:r>
              <a:rPr lang="en-CA" sz="3200" dirty="0" smtClean="0"/>
              <a:t>Other guidance to consider</a:t>
            </a:r>
            <a:endParaRPr lang="en-CA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209800"/>
            <a:ext cx="8534400" cy="17526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Encouraging conifer mixtures</a:t>
            </a:r>
          </a:p>
          <a:p>
            <a:pPr lvl="1" algn="l">
              <a:buFont typeface="Arial" pitchFamily="34" charset="0"/>
              <a:buChar char="•"/>
            </a:pPr>
            <a:r>
              <a:rPr lang="en-CA" sz="1600" dirty="0" smtClean="0">
                <a:solidFill>
                  <a:srgbClr val="FF0000"/>
                </a:solidFill>
              </a:rPr>
              <a:t>Guidance on incorporating conifers mixtures into plantations</a:t>
            </a:r>
          </a:p>
          <a:p>
            <a:pPr algn="l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Assisted migration guidance</a:t>
            </a:r>
          </a:p>
          <a:p>
            <a:pPr marL="569913" lvl="1" indent="-112713" algn="l">
              <a:buFont typeface="Arial" pitchFamily="34" charset="0"/>
              <a:buChar char="•"/>
            </a:pPr>
            <a:r>
              <a:rPr lang="en-CA" sz="1600" dirty="0" smtClean="0">
                <a:solidFill>
                  <a:srgbClr val="FF0000"/>
                </a:solidFill>
              </a:rPr>
              <a:t>covers the assisted movement of species into </a:t>
            </a:r>
            <a:r>
              <a:rPr lang="en-CA" sz="1600" dirty="0" err="1" smtClean="0">
                <a:solidFill>
                  <a:srgbClr val="FF0000"/>
                </a:solidFill>
              </a:rPr>
              <a:t>biogeoclimatic</a:t>
            </a:r>
            <a:r>
              <a:rPr lang="en-CA" sz="1600" dirty="0" smtClean="0">
                <a:solidFill>
                  <a:srgbClr val="FF0000"/>
                </a:solidFill>
              </a:rPr>
              <a:t> zones/subzones where they are not currently considered as preferred or acceptable in response to anticipated climate change</a:t>
            </a:r>
          </a:p>
          <a:p>
            <a:pPr algn="l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FFT use of White Pine guidance</a:t>
            </a:r>
          </a:p>
          <a:p>
            <a:pPr marL="569913" lvl="1" indent="-112713" algn="l">
              <a:buFont typeface="Arial" pitchFamily="34" charset="0"/>
              <a:buChar char="•"/>
            </a:pPr>
            <a:r>
              <a:rPr lang="en-CA" sz="1600" dirty="0" smtClean="0">
                <a:solidFill>
                  <a:srgbClr val="FF0000"/>
                </a:solidFill>
              </a:rPr>
              <a:t>where feasible and ecologically appropriate to do so white pine blister rust resistant western white pine seedlings will be incorporated into the planting mixture for FFT funded reforestation activities</a:t>
            </a:r>
          </a:p>
          <a:p>
            <a:pPr algn="l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Silviculture regimes for fuel management</a:t>
            </a:r>
          </a:p>
          <a:p>
            <a:pPr lvl="1" algn="l">
              <a:buFont typeface="Arial" pitchFamily="34" charset="0"/>
              <a:buChar char="•"/>
            </a:pPr>
            <a:r>
              <a:rPr lang="en-CA" sz="1600" dirty="0" smtClean="0">
                <a:solidFill>
                  <a:srgbClr val="FF0000"/>
                </a:solidFill>
              </a:rPr>
              <a:t>Altering treatment prescriptions to </a:t>
            </a:r>
            <a:r>
              <a:rPr lang="en-CA" sz="1600" dirty="0" err="1" smtClean="0">
                <a:solidFill>
                  <a:srgbClr val="FF0000"/>
                </a:solidFill>
              </a:rPr>
              <a:t>accomodate</a:t>
            </a:r>
            <a:r>
              <a:rPr lang="en-CA" sz="1600" dirty="0" smtClean="0">
                <a:solidFill>
                  <a:srgbClr val="FF0000"/>
                </a:solidFill>
              </a:rPr>
              <a:t> fuel management goals</a:t>
            </a:r>
          </a:p>
          <a:p>
            <a:pPr algn="l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Fibre plantations in BC</a:t>
            </a:r>
          </a:p>
          <a:p>
            <a:pPr marL="569913" lvl="1" indent="-112713"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Develop new wood product opportunities, such as </a:t>
            </a:r>
            <a:r>
              <a:rPr lang="en-US" sz="1600" dirty="0" err="1" smtClean="0">
                <a:solidFill>
                  <a:srgbClr val="FF0000"/>
                </a:solidFill>
              </a:rPr>
              <a:t>bioenergy</a:t>
            </a:r>
            <a:r>
              <a:rPr lang="en-US" sz="1600" dirty="0" smtClean="0">
                <a:solidFill>
                  <a:srgbClr val="FF0000"/>
                </a:solidFill>
              </a:rPr>
              <a:t> and other wood-based </a:t>
            </a:r>
            <a:r>
              <a:rPr lang="en-US" sz="1600" dirty="0" err="1" smtClean="0">
                <a:solidFill>
                  <a:srgbClr val="FF0000"/>
                </a:solidFill>
              </a:rPr>
              <a:t>fibre</a:t>
            </a:r>
            <a:r>
              <a:rPr lang="en-US" sz="1600" dirty="0" smtClean="0">
                <a:solidFill>
                  <a:srgbClr val="FF0000"/>
                </a:solidFill>
              </a:rPr>
              <a:t> based products, from a limited land base</a:t>
            </a:r>
            <a:endParaRPr lang="en-CA" sz="1600" dirty="0" smtClean="0">
              <a:solidFill>
                <a:srgbClr val="FF0000"/>
              </a:solidFill>
            </a:endParaRPr>
          </a:p>
          <a:p>
            <a:pPr lvl="1" algn="l">
              <a:buFont typeface="Arial" pitchFamily="34" charset="0"/>
              <a:buChar char="•"/>
            </a:pPr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202CA-244F-4D67-8E9C-508FDE9A3D38}" type="slidenum">
              <a:rPr lang="en-CA" smtClean="0"/>
              <a:pPr/>
              <a:t>10</a:t>
            </a:fld>
            <a:endParaRPr lang="en-CA"/>
          </a:p>
        </p:txBody>
      </p:sp>
      <p:pic>
        <p:nvPicPr>
          <p:cNvPr id="5" name="Picture 2" descr="Z:\Photos\Planting\Spruce seedl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9525" y="-4373563"/>
            <a:ext cx="11704638" cy="15605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nro_powerpoint_bpoe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</TotalTime>
  <Words>739</Words>
  <Application>Microsoft Office PowerPoint</Application>
  <PresentationFormat>On-screen Show (4:3)</PresentationFormat>
  <Paragraphs>68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flnro_powerpoint_bpoe</vt:lpstr>
      <vt:lpstr>Forests For Tomorrow Species and sowing</vt:lpstr>
      <vt:lpstr>Slide 2</vt:lpstr>
      <vt:lpstr>Slide 3</vt:lpstr>
      <vt:lpstr>Species management and density targets</vt:lpstr>
      <vt:lpstr>FFT Species and Density Indicators</vt:lpstr>
      <vt:lpstr>Species and Density Targets</vt:lpstr>
      <vt:lpstr>Slide 7</vt:lpstr>
      <vt:lpstr>Slide 8</vt:lpstr>
      <vt:lpstr>Other guidance to consider</vt:lpstr>
      <vt:lpstr>Slide 10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Forests For Tomorrow Species and sowing</dc:title>
  <dc:creator>apowelso</dc:creator>
  <cp:lastModifiedBy>apowelso</cp:lastModifiedBy>
  <cp:revision>29</cp:revision>
  <dcterms:created xsi:type="dcterms:W3CDTF">2012-08-30T19:59:03Z</dcterms:created>
  <dcterms:modified xsi:type="dcterms:W3CDTF">2013-09-05T17:12:10Z</dcterms:modified>
</cp:coreProperties>
</file>